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75" r:id="rId11"/>
    <p:sldId id="272" r:id="rId12"/>
    <p:sldId id="279" r:id="rId13"/>
    <p:sldId id="276" r:id="rId14"/>
    <p:sldId id="283" r:id="rId15"/>
    <p:sldId id="284" r:id="rId16"/>
    <p:sldId id="28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114" d="100"/>
          <a:sy n="114" d="100"/>
        </p:scale>
        <p:origin x="912" y="64"/>
      </p:cViewPr>
      <p:guideLst>
        <p:guide orient="horz" pos="2230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vert="horz" lIns="91440" tIns="45720" rIns="91440" bIns="45720" anchor="t">
            <a:normAutofit/>
          </a:bodyPr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Agenda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 vert="horz" lIns="91440" tIns="45720" rIns="91440" bIns="45720" anchor="t">
            <a:normAutofit/>
          </a:bodyPr>
          <a:p>
            <a:pPr marL="342900" indent="-342900" algn="l">
              <a:lnSpc>
                <a:spcPct val="10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text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800100" lvl="1" indent="-342900" algn="l">
              <a:lnSpc>
                <a:spcPct val="10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10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10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D9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76127" cy="6858000"/>
          </a:xfrm>
          <a:prstGeom prst="rect">
            <a:avLst/>
          </a:prstGeom>
          <a:solidFill>
            <a:srgbClr val="F5F8F9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3" name="Group 3"/>
          <p:cNvGrpSpPr/>
          <p:nvPr/>
        </p:nvGrpSpPr>
        <p:grpSpPr>
          <a:xfrm>
            <a:off x="1219244" y="-1895467"/>
            <a:ext cx="9461410" cy="9461410"/>
            <a:chOff x="1219244" y="-1961168"/>
            <a:chExt cx="9461410" cy="9461410"/>
          </a:xfrm>
        </p:grpSpPr>
        <p:sp>
          <p:nvSpPr>
            <p:cNvPr id="4" name="AutoShape 4"/>
            <p:cNvSpPr/>
            <p:nvPr/>
          </p:nvSpPr>
          <p:spPr>
            <a:xfrm>
              <a:off x="1219244" y="-1961168"/>
              <a:ext cx="9461410" cy="9461410"/>
            </a:xfrm>
            <a:prstGeom prst="ellipse">
              <a:avLst/>
            </a:prstGeom>
            <a:solidFill>
              <a:srgbClr val="D9E0E6">
                <a:alpha val="12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159089" y="-1021323"/>
              <a:ext cx="7581720" cy="7581720"/>
              <a:chOff x="-69850" y="-1021322"/>
              <a:chExt cx="7581720" cy="7581720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-69850" y="-1021322"/>
                <a:ext cx="7581720" cy="7581720"/>
              </a:xfrm>
              <a:prstGeom prst="ellipse">
                <a:avLst/>
              </a:prstGeom>
              <a:solidFill>
                <a:srgbClr val="D9E0E6">
                  <a:alpha val="3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1060617" y="109145"/>
                <a:ext cx="5320785" cy="5320785"/>
              </a:xfrm>
              <a:prstGeom prst="ellipse">
                <a:avLst/>
              </a:prstGeom>
              <a:solidFill>
                <a:srgbClr val="D9E0E6">
                  <a:alpha val="5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8" name="AutoShape 8"/>
              <p:cNvSpPr/>
              <p:nvPr/>
            </p:nvSpPr>
            <p:spPr>
              <a:xfrm>
                <a:off x="1937258" y="985786"/>
                <a:ext cx="3567505" cy="3567505"/>
              </a:xfrm>
              <a:prstGeom prst="ellipse">
                <a:avLst/>
              </a:prstGeom>
              <a:solidFill>
                <a:srgbClr val="D9E0E6"/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</p:grpSp>
      </p:grpSp>
      <p:sp>
        <p:nvSpPr>
          <p:cNvPr id="9" name="AutoShape 9"/>
          <p:cNvSpPr/>
          <p:nvPr>
            <p:ph type="subTitle" idx="1" hasCustomPrompt="1"/>
          </p:nvPr>
        </p:nvSpPr>
        <p:spPr>
          <a:xfrm>
            <a:off x="660400" y="2637036"/>
            <a:ext cx="6595869" cy="521161"/>
          </a:xfrm>
          <a:prstGeom prst="roundRect">
            <a:avLst>
              <a:gd name="adj" fmla="val 0"/>
            </a:avLst>
          </a:prstGeom>
          <a:noFill/>
        </p:spPr>
        <p:txBody>
          <a:bodyPr vert="horz" wrap="square" lIns="91440" tIns="45720" rIns="91440" bIns="45720" anchor="ctr">
            <a:noAutofit/>
          </a:bodyPr>
          <a:p>
            <a:pPr marL="228600" indent="-228600"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subtitle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AutoShape 10"/>
          <p:cNvSpPr/>
          <p:nvPr>
            <p:ph type="ctrTitle" hasCustomPrompt="1"/>
          </p:nvPr>
        </p:nvSpPr>
        <p:spPr>
          <a:xfrm>
            <a:off x="658586" y="3158197"/>
            <a:ext cx="6700156" cy="1006429"/>
          </a:xfrm>
        </p:spPr>
        <p:txBody>
          <a:bodyPr vert="horz" wrap="square" lIns="91440" tIns="45720" rIns="91440" bIns="45720" anchor="t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CLICK TO</a:t>
            </a:r>
            <a:endParaRPr lang="en-US" sz="6600" b="1" i="0" u="none" baseline="0">
              <a:solidFill>
                <a:schemeClr val="accent1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27" y="-174845"/>
            <a:ext cx="1028802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 hasCustomPrompt="1"/>
          </p:nvPr>
        </p:nvSpPr>
        <p:spPr>
          <a:xfrm>
            <a:off x="657225" y="0"/>
            <a:ext cx="10858500" cy="102870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title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idx="1"/>
          </p:nvPr>
        </p:nvSpPr>
        <p:spPr>
          <a:xfrm>
            <a:off x="660400" y="1130300"/>
            <a:ext cx="10858500" cy="5003800"/>
          </a:xfr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 vert="horz" lIns="91440" tIns="45720" rIns="91440" bIns="45720" anchor="t">
            <a:normAutofit/>
          </a:bodyPr>
          <a:p>
            <a:pPr marL="0" indent="0" algn="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CONTENTS</a:t>
            </a:r>
            <a:endParaRPr lang="en-US" sz="24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 vert="horz" lIns="91440" tIns="45720" rIns="91440" bIns="45720" anchor="t">
            <a:normAutofit/>
          </a:bodyPr>
          <a:p>
            <a:pPr marL="342900" indent="-3429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800100" lvl="1" indent="-3429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257300" lvl="2" indent="-3429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>
            <a:solidFill>
              <a:srgbClr val="FFFFFF">
                <a:lumMod val="75000"/>
              </a:srgbClr>
            </a:solidFill>
            <a:prstDash val="solid"/>
          </a:ln>
        </p:spPr>
      </p:cxnSp>
      <p:sp>
        <p:nvSpPr>
          <p:cNvPr id="5" name="Freeform 5"/>
          <p:cNvSpPr/>
          <p:nvPr/>
        </p:nvSpPr>
        <p:spPr>
          <a:xfrm>
            <a:off x="2626456" y="5219207"/>
            <a:ext cx="870506" cy="915667"/>
          </a:xfrm>
          <a:custGeom>
            <a:avLst/>
            <a:gdLst/>
            <a:ahLst/>
            <a:cxnLst/>
            <a:rect l="l" t="t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</p:spPr>
        <p:txBody>
          <a:bodyPr vert="horz" lIns="91440" tIns="45720" rIns="91440" bIns="45720" anchor="t">
            <a:normAutofit/>
          </a:bodyPr>
          <a:p>
            <a:pPr marL="0" algn="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76127" cy="6858000"/>
          </a:xfrm>
          <a:prstGeom prst="rect">
            <a:avLst/>
          </a:prstGeom>
          <a:solidFill>
            <a:srgbClr val="F5F8F9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3" name="Group 3"/>
          <p:cNvGrpSpPr/>
          <p:nvPr/>
        </p:nvGrpSpPr>
        <p:grpSpPr>
          <a:xfrm>
            <a:off x="-1123906" y="-1114417"/>
            <a:ext cx="9461410" cy="9461410"/>
            <a:chOff x="1219244" y="-1961168"/>
            <a:chExt cx="9461410" cy="9461410"/>
          </a:xfrm>
        </p:grpSpPr>
        <p:sp>
          <p:nvSpPr>
            <p:cNvPr id="4" name="AutoShape 4"/>
            <p:cNvSpPr/>
            <p:nvPr/>
          </p:nvSpPr>
          <p:spPr>
            <a:xfrm>
              <a:off x="1219244" y="-1961168"/>
              <a:ext cx="9461410" cy="9461410"/>
            </a:xfrm>
            <a:prstGeom prst="ellipse">
              <a:avLst/>
            </a:prstGeom>
            <a:solidFill>
              <a:srgbClr val="D9E0E6">
                <a:alpha val="12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159089" y="-1021323"/>
              <a:ext cx="7581720" cy="7581720"/>
              <a:chOff x="-69850" y="-1021322"/>
              <a:chExt cx="7581720" cy="7581720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-69850" y="-1021322"/>
                <a:ext cx="7581720" cy="7581720"/>
              </a:xfrm>
              <a:prstGeom prst="ellipse">
                <a:avLst/>
              </a:prstGeom>
              <a:solidFill>
                <a:srgbClr val="D9E0E6">
                  <a:alpha val="3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1060617" y="109145"/>
                <a:ext cx="5320785" cy="5320785"/>
              </a:xfrm>
              <a:prstGeom prst="ellipse">
                <a:avLst/>
              </a:prstGeom>
              <a:solidFill>
                <a:srgbClr val="D9E0E6">
                  <a:alpha val="5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8" name="AutoShape 8"/>
              <p:cNvSpPr/>
              <p:nvPr/>
            </p:nvSpPr>
            <p:spPr>
              <a:xfrm>
                <a:off x="1937258" y="985786"/>
                <a:ext cx="3567505" cy="3567505"/>
              </a:xfrm>
              <a:prstGeom prst="ellipse">
                <a:avLst/>
              </a:prstGeom>
              <a:solidFill>
                <a:srgbClr val="D9E0E6"/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</p:grpSp>
      </p:grpSp>
      <p:sp>
        <p:nvSpPr>
          <p:cNvPr id="9" name="AutoShape 9"/>
          <p:cNvSpPr/>
          <p:nvPr>
            <p:ph type="title"/>
          </p:nvPr>
        </p:nvSpPr>
        <p:spPr>
          <a:xfrm>
            <a:off x="4895850" y="3635307"/>
            <a:ext cx="6623050" cy="590931"/>
          </a:xfrm>
        </p:spPr>
        <p:txBody>
          <a:bodyPr vert="horz" wrap="square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36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AutoShape 10"/>
          <p:cNvSpPr/>
          <p:nvPr>
            <p:ph type="body" idx="1"/>
          </p:nvPr>
        </p:nvSpPr>
        <p:spPr>
          <a:xfrm>
            <a:off x="4895850" y="4226238"/>
            <a:ext cx="6623050" cy="341632"/>
          </a:xfrm>
        </p:spPr>
        <p:txBody>
          <a:bodyPr vert="horz" wrap="square" lIns="91440" tIns="45720" rIns="91440" bIns="45720" anchor="t">
            <a:spAutoFit/>
          </a:bodyPr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" name="image1.png"/>
          <p:cNvPicPr>
            <a:picLocks noChangeAspect="1"/>
          </p:cNvPicPr>
          <p:nvPr/>
        </p:nvPicPr>
        <p:blipFill>
          <a:blip r:embed="rId2"/>
          <a:srcRect l="21740"/>
          <a:stretch>
            <a:fillRect/>
          </a:stretch>
        </p:blipFill>
        <p:spPr>
          <a:xfrm>
            <a:off x="-12700" y="226026"/>
            <a:ext cx="6723863" cy="5727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76127" cy="6858000"/>
          </a:xfrm>
          <a:prstGeom prst="rect">
            <a:avLst/>
          </a:prstGeom>
          <a:solidFill>
            <a:srgbClr val="F5F8F9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3" name="Group 3"/>
          <p:cNvGrpSpPr/>
          <p:nvPr/>
        </p:nvGrpSpPr>
        <p:grpSpPr>
          <a:xfrm>
            <a:off x="1219244" y="-1895467"/>
            <a:ext cx="9461410" cy="9461410"/>
            <a:chOff x="1219244" y="-1961168"/>
            <a:chExt cx="9461410" cy="9461410"/>
          </a:xfrm>
        </p:grpSpPr>
        <p:sp>
          <p:nvSpPr>
            <p:cNvPr id="4" name="AutoShape 4"/>
            <p:cNvSpPr/>
            <p:nvPr/>
          </p:nvSpPr>
          <p:spPr>
            <a:xfrm>
              <a:off x="1219244" y="-1961168"/>
              <a:ext cx="9461410" cy="9461410"/>
            </a:xfrm>
            <a:prstGeom prst="ellipse">
              <a:avLst/>
            </a:prstGeom>
            <a:solidFill>
              <a:srgbClr val="D9E0E6">
                <a:alpha val="12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159089" y="-1021323"/>
              <a:ext cx="7581720" cy="7581720"/>
              <a:chOff x="-69850" y="-1021322"/>
              <a:chExt cx="7581720" cy="7581720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-69850" y="-1021322"/>
                <a:ext cx="7581720" cy="7581720"/>
              </a:xfrm>
              <a:prstGeom prst="ellipse">
                <a:avLst/>
              </a:prstGeom>
              <a:solidFill>
                <a:srgbClr val="D9E0E6">
                  <a:alpha val="3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1060617" y="109145"/>
                <a:ext cx="5320785" cy="5320785"/>
              </a:xfrm>
              <a:prstGeom prst="ellipse">
                <a:avLst/>
              </a:prstGeom>
              <a:solidFill>
                <a:srgbClr val="D9E0E6">
                  <a:alpha val="50000"/>
                </a:srgbClr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  <p:sp>
            <p:nvSpPr>
              <p:cNvPr id="8" name="AutoShape 8"/>
              <p:cNvSpPr/>
              <p:nvPr/>
            </p:nvSpPr>
            <p:spPr>
              <a:xfrm>
                <a:off x="1937258" y="985786"/>
                <a:ext cx="3567505" cy="3567505"/>
              </a:xfrm>
              <a:prstGeom prst="ellipse">
                <a:avLst/>
              </a:prstGeom>
              <a:solidFill>
                <a:srgbClr val="D9E0E6"/>
              </a:soli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ctr"/>
              </a:p>
            </p:txBody>
          </p:sp>
        </p:grpSp>
      </p:grpSp>
      <p:pic>
        <p:nvPicPr>
          <p:cNvPr id="9" name="image1.png"/>
          <p:cNvPicPr>
            <a:picLocks noChangeAspect="1"/>
          </p:cNvPicPr>
          <p:nvPr/>
        </p:nvPicPr>
        <p:blipFill>
          <a:blip r:embed="rId2"/>
          <a:srcRect l="5319"/>
          <a:stretch>
            <a:fillRect/>
          </a:stretch>
        </p:blipFill>
        <p:spPr>
          <a:xfrm>
            <a:off x="0" y="-174845"/>
            <a:ext cx="9740809" cy="6858000"/>
          </a:xfrm>
          <a:prstGeom prst="rect">
            <a:avLst/>
          </a:prstGeom>
        </p:spPr>
      </p:pic>
      <p:sp>
        <p:nvSpPr>
          <p:cNvPr id="10" name="AutoShape 10"/>
          <p:cNvSpPr/>
          <p:nvPr>
            <p:ph type="body" sz="quarter" idx="13"/>
          </p:nvPr>
        </p:nvSpPr>
        <p:spPr>
          <a:xfrm>
            <a:off x="6310267" y="2835237"/>
            <a:ext cx="5118124" cy="1643062"/>
          </a:xfrm>
        </p:spPr>
        <p:txBody>
          <a:bodyPr vert="horz" lIns="91440" tIns="45720" rIns="91440" bIns="45720" anchor="b">
            <a:normAutofit/>
          </a:bodyPr>
          <a:p>
            <a:pPr marL="228600" indent="-228600" algn="l">
              <a:lnSpc>
                <a:spcPct val="90000"/>
              </a:lnSpc>
              <a:spcBef>
                <a:spcPct val="0"/>
              </a:spcBef>
            </a:pPr>
            <a:r>
              <a:rPr lang="en-US" sz="40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40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0" hasCustomPrompt="1"/>
          </p:nvPr>
        </p:nvSpPr>
        <p:spPr>
          <a:xfrm>
            <a:off x="660400" y="574492"/>
            <a:ext cx="10858500" cy="45420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marR="0" indent="0" algn="l" fontAlgn="auto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sz="2800" b="1" i="0" u="none" baseline="0">
                <a:solidFill>
                  <a:schemeClr val="accent2"/>
                </a:solidFill>
                <a:latin typeface="Arial" panose="020B0604020202020204"/>
                <a:ea typeface="Arial" panose="020B0604020202020204"/>
              </a:rPr>
              <a:t>Click to edit title</a:t>
            </a:r>
            <a:endParaRPr lang="en-US" sz="2800" b="1" i="0" u="none" baseline="0">
              <a:solidFill>
                <a:schemeClr val="accent2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" name="image2.png"/>
          <p:cNvPicPr>
            <a:picLocks noChangeAspect="1"/>
          </p:cNvPicPr>
          <p:nvPr/>
        </p:nvPicPr>
        <p:blipFill>
          <a:blip r:embed="rId2"/>
          <a:srcRect b="-29641"/>
          <a:stretch>
            <a:fillRect/>
          </a:stretch>
        </p:blipFill>
        <p:spPr>
          <a:xfrm>
            <a:off x="0" y="0"/>
            <a:ext cx="5394960" cy="28041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76127" cy="6858000"/>
          </a:xfrm>
          <a:prstGeom prst="rect">
            <a:avLst/>
          </a:prstGeom>
          <a:solidFill>
            <a:srgbClr val="F5F8F9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AutoShape 5"/>
          <p:cNvSpPr/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6" name="AutoShape 6"/>
          <p:cNvSpPr/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r>
              <a:rPr lang="zh-CN" alt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2024/8/6</a:t>
            </a:r>
            <a:endParaRPr lang="zh-CN" alt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" name="AutoShape 7"/>
          <p:cNvSpPr/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fld id="{3386411A-70EE-422D-B97C-F56BEE3FF077}" type="slidenum"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</a:fld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image" Target="../media/image9.svg"/><Relationship Id="rId2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ctrTitle"/>
          </p:nvPr>
        </p:nvSpPr>
        <p:spPr>
          <a:xfrm>
            <a:off x="609600" y="1295335"/>
            <a:ext cx="6700156" cy="1920526"/>
          </a:xfrm>
        </p:spPr>
        <p:txBody>
          <a:bodyPr vert="horz" wrap="square" lIns="91440" tIns="45720" rIns="91440" bIns="45720" anchor="t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6600" b="1" i="0" u="none" baseline="0">
                <a:solidFill>
                  <a:schemeClr val="accent1"/>
                </a:solidFill>
                <a:latin typeface="+mn-ea"/>
                <a:ea typeface="+mn-ea"/>
              </a:rPr>
              <a:t>Photo</a:t>
            </a:r>
            <a:r>
              <a:rPr lang="en-US" altLang="zh-CN" sz="6600" b="1" i="0" u="none" baseline="0">
                <a:solidFill>
                  <a:schemeClr val="accent1"/>
                </a:solidFill>
                <a:latin typeface="+mn-ea"/>
                <a:ea typeface="+mn-ea"/>
              </a:rPr>
              <a:t>kit</a:t>
            </a:r>
            <a:r>
              <a:rPr lang="zh-CN" altLang="en-US" sz="6600" b="1" i="0" u="none" baseline="0">
                <a:solidFill>
                  <a:schemeClr val="accent1"/>
                </a:solidFill>
                <a:latin typeface="+mn-ea"/>
                <a:ea typeface="+mn-ea"/>
              </a:rPr>
              <a:t>：免费在线图像处理的</a:t>
            </a:r>
            <a:r>
              <a:rPr lang="en-US" altLang="zh-CN" sz="6600" b="1" i="0" u="none" baseline="0">
                <a:solidFill>
                  <a:schemeClr val="accent1"/>
                </a:solidFill>
                <a:latin typeface="+mn-ea"/>
                <a:ea typeface="+mn-ea"/>
              </a:rPr>
              <a:t>AI</a:t>
            </a:r>
            <a:r>
              <a:rPr lang="zh-CN" altLang="en-US" sz="6600" b="1" i="0" u="none" baseline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en-US" sz="6600" b="1" i="0" u="none" baseline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338075" y="836997"/>
            <a:ext cx="162490" cy="70075"/>
            <a:chOff x="11762525" y="893108"/>
            <a:chExt cx="210802" cy="40571"/>
          </a:xfrm>
        </p:grpSpPr>
        <p:cxnSp>
          <p:nvCxnSpPr>
            <p:cNvPr id="4" name="Connector 4"/>
            <p:cNvCxnSpPr/>
            <p:nvPr/>
          </p:nvCxnSpPr>
          <p:spPr>
            <a:xfrm>
              <a:off x="11762525" y="893108"/>
              <a:ext cx="210778" cy="0"/>
            </a:xfrm>
            <a:prstGeom prst="line">
              <a:avLst/>
            </a:prstGeom>
            <a:ln w="15875" cap="rnd" cmpd="sng">
              <a:solidFill>
                <a:srgbClr val="FFFFFF"/>
              </a:solidFill>
              <a:prstDash val="solid"/>
            </a:ln>
          </p:spPr>
        </p:cxnSp>
        <p:cxnSp>
          <p:nvCxnSpPr>
            <p:cNvPr id="5" name="Connector 5"/>
            <p:cNvCxnSpPr/>
            <p:nvPr/>
          </p:nvCxnSpPr>
          <p:spPr>
            <a:xfrm>
              <a:off x="11849041" y="933679"/>
              <a:ext cx="124286" cy="0"/>
            </a:xfrm>
            <a:prstGeom prst="line">
              <a:avLst/>
            </a:prstGeom>
            <a:ln w="15875" cap="rnd" cmpd="sng">
              <a:solidFill>
                <a:srgbClr val="FFFFFF"/>
              </a:solidFill>
              <a:prstDash val="solid"/>
            </a:ln>
          </p:spPr>
        </p:cxnSp>
      </p:grpSp>
      <p:cxnSp>
        <p:nvCxnSpPr>
          <p:cNvPr id="6" name="Connector 6"/>
          <p:cNvCxnSpPr/>
          <p:nvPr/>
        </p:nvCxnSpPr>
        <p:spPr>
          <a:xfrm>
            <a:off x="10782400" y="3117948"/>
            <a:ext cx="641356" cy="0"/>
          </a:xfrm>
          <a:prstGeom prst="line">
            <a:avLst/>
          </a:prstGeom>
          <a:ln w="15875" cap="flat" cmpd="sng">
            <a:solidFill>
              <a:srgbClr val="FFFFFF"/>
            </a:solidFill>
            <a:prstDash val="solid"/>
          </a:ln>
        </p:spPr>
      </p:cxnSp>
      <p:sp>
        <p:nvSpPr>
          <p:cNvPr id="7" name="TextBox 7"/>
          <p:cNvSpPr txBox="1"/>
          <p:nvPr/>
        </p:nvSpPr>
        <p:spPr>
          <a:xfrm>
            <a:off x="1366602" y="4662763"/>
            <a:ext cx="3676000" cy="517296"/>
          </a:xfrm>
          <a:prstGeom prst="roundRect">
            <a:avLst>
              <a:gd name="adj" fmla="val 0"/>
            </a:avLst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汇报人：贺文欣</a:t>
            </a:r>
            <a:endParaRPr lang="en-US" sz="1100"/>
          </a:p>
        </p:txBody>
      </p:sp>
      <p:grpSp>
        <p:nvGrpSpPr>
          <p:cNvPr id="8" name="Group 8"/>
          <p:cNvGrpSpPr/>
          <p:nvPr/>
        </p:nvGrpSpPr>
        <p:grpSpPr>
          <a:xfrm>
            <a:off x="840732" y="4692529"/>
            <a:ext cx="430808" cy="430808"/>
            <a:chOff x="9010162" y="3529160"/>
            <a:chExt cx="430808" cy="430808"/>
          </a:xfrm>
        </p:grpSpPr>
        <p:sp>
          <p:nvSpPr>
            <p:cNvPr id="9" name="AutoShape 9"/>
            <p:cNvSpPr/>
            <p:nvPr/>
          </p:nvSpPr>
          <p:spPr>
            <a:xfrm flipV="1">
              <a:off x="9010162" y="3529160"/>
              <a:ext cx="430808" cy="430808"/>
            </a:xfrm>
            <a:prstGeom prst="ellipse">
              <a:avLst/>
            </a:prstGeom>
            <a:solidFill>
              <a:schemeClr val="accent1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0" name="AutoShape 10"/>
            <p:cNvSpPr/>
            <p:nvPr/>
          </p:nvSpPr>
          <p:spPr>
            <a:xfrm rot="5400000">
              <a:off x="9179290" y="3678395"/>
              <a:ext cx="153513" cy="132339"/>
            </a:xfrm>
            <a:prstGeom prst="triangle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22174" y="787104"/>
            <a:ext cx="462403" cy="169862"/>
            <a:chOff x="1346994" y="5341938"/>
            <a:chExt cx="388938" cy="142875"/>
          </a:xfrm>
        </p:grpSpPr>
        <p:sp>
          <p:nvSpPr>
            <p:cNvPr id="12" name="Freeform 12"/>
            <p:cNvSpPr/>
            <p:nvPr/>
          </p:nvSpPr>
          <p:spPr>
            <a:xfrm>
              <a:off x="1664494" y="5341938"/>
              <a:ext cx="71438" cy="142875"/>
            </a:xfrm>
            <a:custGeom>
              <a:avLst/>
              <a:gdLst/>
              <a:ahLst/>
              <a:cxnLst/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 w="12700" cap="flat" cmpd="sng">
              <a:solidFill>
                <a:srgbClr val="2F2F2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1346994" y="5341938"/>
              <a:ext cx="71438" cy="142875"/>
            </a:xfrm>
            <a:custGeom>
              <a:avLst/>
              <a:gdLst/>
              <a:ahLst/>
              <a:cxnLst/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 w="12700" cap="flat" cmpd="sng">
              <a:solidFill>
                <a:srgbClr val="2F2F2F">
                  <a:alpha val="50000"/>
                </a:srgbClr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</p:grp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669925" y="1546058"/>
            <a:ext cx="3365089" cy="4453171"/>
          </a:xfrm>
          <a:prstGeom prst="rect">
            <a:avLst/>
          </a:prstGeom>
          <a:solidFill>
            <a:srgbClr val="778495">
              <a:alpha val="1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访问官网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https://photokit.com/ </a:t>
            </a:r>
            <a:r>
              <a:rPr lang="en-US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“Start Editing Now”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上传图片。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4270691" y="1546058"/>
            <a:ext cx="3365089" cy="4453171"/>
          </a:xfrm>
          <a:prstGeom prst="rect">
            <a:avLst/>
          </a:prstGeom>
          <a:solidFill>
            <a:schemeClr val="accent1">
              <a:alpha val="15000"/>
            </a:scheme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7906032" y="1546059"/>
            <a:ext cx="3365089" cy="4430198"/>
          </a:xfrm>
          <a:prstGeom prst="rect">
            <a:avLst/>
          </a:prstGeom>
          <a:solidFill>
            <a:srgbClr val="778495">
              <a:alpha val="1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721889" y="1796838"/>
            <a:ext cx="3191386" cy="568325"/>
          </a:xfrm>
          <a:prstGeom prst="rect">
            <a:avLst/>
          </a:prstGeom>
          <a:noFill/>
          <a:ln cap="rnd" cmpd="sng">
            <a:prstDash val="solid"/>
          </a:ln>
        </p:spPr>
        <p:txBody>
          <a:bodyPr rot="0"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altLang="zh-CN" sz="20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Step 1</a:t>
            </a:r>
            <a:r>
              <a:rPr lang="zh-CN" altLang="en-US" sz="20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：上传图片</a:t>
            </a:r>
            <a:endParaRPr lang="zh-CN" altLang="en-US" sz="1100" b="1" i="0" u="none" baseline="0">
              <a:solidFill>
                <a:srgbClr val="2F2F2F"/>
              </a:solidFill>
              <a:latin typeface="+mn-ea"/>
              <a:ea typeface="+mn-ea"/>
            </a:endParaRPr>
          </a:p>
          <a:p>
            <a:pPr marL="0" algn="l">
              <a:defRPr/>
            </a:pPr>
            <a:endParaRPr lang="en-US" sz="1100"/>
          </a:p>
        </p:txBody>
      </p:sp>
      <p:sp>
        <p:nvSpPr>
          <p:cNvPr id="8" name="TextBox 8"/>
          <p:cNvSpPr txBox="1"/>
          <p:nvPr>
            <p:custDataLst>
              <p:tags r:id="rId5"/>
            </p:custDataLst>
          </p:nvPr>
        </p:nvSpPr>
        <p:spPr>
          <a:xfrm>
            <a:off x="4348547" y="1796838"/>
            <a:ext cx="3191386" cy="398780"/>
          </a:xfrm>
          <a:prstGeom prst="rect">
            <a:avLst/>
          </a:prstGeom>
          <a:noFill/>
          <a:ln cap="rnd" cmpd="sng">
            <a:prstDash val="solid"/>
          </a:ln>
        </p:spPr>
        <p:txBody>
          <a:bodyPr rot="0"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Step 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：选择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AutoShape 9"/>
          <p:cNvSpPr/>
          <p:nvPr>
            <p:custDataLst>
              <p:tags r:id="rId6"/>
            </p:custDataLst>
          </p:nvPr>
        </p:nvSpPr>
        <p:spPr>
          <a:xfrm>
            <a:off x="4348547" y="2353439"/>
            <a:ext cx="3191382" cy="28917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点击工具栏：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endParaRPr lang="en-US" altLang="zh-CN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Cutout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（去背景）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endParaRPr lang="en-US" altLang="zh-CN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Clarity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（画质增强）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endParaRPr lang="en-US" altLang="zh-CN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</a:pP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inpaint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（消除）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7"/>
            </p:custDataLst>
          </p:nvPr>
        </p:nvSpPr>
        <p:spPr>
          <a:xfrm>
            <a:off x="7992883" y="1793768"/>
            <a:ext cx="3191386" cy="398780"/>
          </a:xfrm>
          <a:prstGeom prst="rect">
            <a:avLst/>
          </a:prstGeom>
          <a:noFill/>
          <a:ln cap="rnd" cmpd="sng">
            <a:prstDash val="solid"/>
          </a:ln>
        </p:spPr>
        <p:txBody>
          <a:bodyPr rot="0"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Step 3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：导出结果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8"/>
            </p:custDataLst>
          </p:nvPr>
        </p:nvSpPr>
        <p:spPr>
          <a:xfrm>
            <a:off x="8012084" y="2353439"/>
            <a:ext cx="3191382" cy="12915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处理完成后，点击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“Download”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保存图片（免费版分辨率受限）。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" dur="1" spd="100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 spd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72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spd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spd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4810124" y="3806757"/>
            <a:ext cx="6708775" cy="590931"/>
          </a:xfrm>
        </p:spPr>
        <p:txBody>
          <a:bodyPr vert="horz" lIns="91440" tIns="45720" rIns="91440" bIns="45720" anchor="ctr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i="0" u="none" baseline="0">
                <a:solidFill>
                  <a:srgbClr val="2F2F2F"/>
                </a:solidFill>
                <a:latin typeface="+mn-ea"/>
                <a:ea typeface="+mn-ea"/>
              </a:rPr>
              <a:t>Photopea的优势与局限</a:t>
            </a:r>
            <a:endParaRPr lang="zh-CN" altLang="en-US" sz="36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ldNum" sz="quarter" idx="4294967295"/>
          </p:nvPr>
        </p:nvSpPr>
        <p:spPr>
          <a:xfrm>
            <a:off x="8857452" y="6438900"/>
            <a:ext cx="2661448" cy="215900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28098" y="3224425"/>
            <a:ext cx="2362200" cy="20036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3800" b="1" i="0" u="none" baseline="0">
                <a:solidFill>
                  <a:schemeClr val="accent1"/>
                </a:solidFill>
                <a:latin typeface="+mn-ea"/>
                <a:ea typeface="+mn-ea"/>
              </a:rPr>
              <a:t>04</a:t>
            </a:r>
            <a:endParaRPr lang="en-US" sz="1100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900" decel="100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accel="100000" spd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05838">
            <a:off x="1901579" y="3130561"/>
            <a:ext cx="8929531" cy="3610665"/>
            <a:chOff x="1785483" y="1336696"/>
            <a:chExt cx="7702756" cy="3929491"/>
          </a:xfrm>
          <a:solidFill>
            <a:srgbClr val="AB9FD5"/>
          </a:solidFill>
        </p:grpSpPr>
        <p:sp>
          <p:nvSpPr>
            <p:cNvPr id="3" name="Freeform 3"/>
            <p:cNvSpPr/>
            <p:nvPr/>
          </p:nvSpPr>
          <p:spPr>
            <a:xfrm>
              <a:off x="1785483" y="1614094"/>
              <a:ext cx="7550848" cy="3652093"/>
            </a:xfrm>
            <a:custGeom>
              <a:avLst/>
              <a:gdLst/>
              <a:ahLst/>
              <a:cxnLst/>
              <a:rect l="l" t="t" r="r" b="b"/>
              <a:pathLst>
                <a:path w="7550848" h="3652093">
                  <a:moveTo>
                    <a:pt x="1424" y="3618319"/>
                  </a:moveTo>
                  <a:cubicBezTo>
                    <a:pt x="179089" y="3630541"/>
                    <a:pt x="357295" y="3632900"/>
                    <a:pt x="535220" y="3625383"/>
                  </a:cubicBezTo>
                  <a:cubicBezTo>
                    <a:pt x="2850736" y="3533018"/>
                    <a:pt x="5062424" y="2437037"/>
                    <a:pt x="6669143" y="790200"/>
                  </a:cubicBezTo>
                  <a:cubicBezTo>
                    <a:pt x="6917315" y="538296"/>
                    <a:pt x="7153225" y="275103"/>
                    <a:pt x="7376873" y="635"/>
                  </a:cubicBezTo>
                  <a:lnTo>
                    <a:pt x="7550807" y="145912"/>
                  </a:lnTo>
                  <a:cubicBezTo>
                    <a:pt x="7316136" y="419408"/>
                    <a:pt x="7069164" y="681534"/>
                    <a:pt x="6809889" y="932278"/>
                  </a:cubicBezTo>
                  <a:cubicBezTo>
                    <a:pt x="5142394" y="2558191"/>
                    <a:pt x="2879658" y="3616586"/>
                    <a:pt x="535887" y="3652040"/>
                  </a:cubicBezTo>
                  <a:cubicBezTo>
                    <a:pt x="357006" y="3655038"/>
                    <a:pt x="178094" y="3648241"/>
                    <a:pt x="-42" y="3631647"/>
                  </a:cubicBezTo>
                  <a:lnTo>
                    <a:pt x="1424" y="3618319"/>
                  </a:lnTo>
                  <a:close/>
                </a:path>
              </a:pathLst>
            </a:custGeom>
            <a:grpFill/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" name="Freeform 4"/>
            <p:cNvSpPr/>
            <p:nvPr/>
          </p:nvSpPr>
          <p:spPr>
            <a:xfrm rot="698765">
              <a:off x="9002135" y="1336696"/>
              <a:ext cx="486104" cy="570182"/>
            </a:xfrm>
            <a:custGeom>
              <a:avLst/>
              <a:gdLst/>
              <a:ahLst/>
              <a:cxnLst/>
              <a:rect l="l" t="t" r="r" b="b"/>
              <a:pathLst>
                <a:path w="486104" h="570182">
                  <a:moveTo>
                    <a:pt x="0" y="223733"/>
                  </a:moveTo>
                  <a:lnTo>
                    <a:pt x="486104" y="570182"/>
                  </a:lnTo>
                  <a:lnTo>
                    <a:pt x="486104" y="0"/>
                  </a:lnTo>
                  <a:lnTo>
                    <a:pt x="0" y="223733"/>
                  </a:lnTo>
                  <a:close/>
                </a:path>
              </a:pathLst>
            </a:custGeom>
            <a:grpFill/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</p:grpSp>
      <p:graphicFrame>
        <p:nvGraphicFramePr>
          <p:cNvPr id="28" name="表格 27"/>
          <p:cNvGraphicFramePr/>
          <p:nvPr>
            <p:custDataLst>
              <p:tags r:id="rId1"/>
            </p:custDataLst>
          </p:nvPr>
        </p:nvGraphicFramePr>
        <p:xfrm>
          <a:off x="1676400" y="1447800"/>
          <a:ext cx="8533130" cy="386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772795">
                <a:tc>
                  <a:txBody>
                    <a:bodyPr/>
                    <a:p>
                      <a:pPr algn="l"/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优点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63817" marT="63817" marB="638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局限性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/>
                </a:tc>
              </a:tr>
              <a:tr h="772795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完全免费，无需注册</a:t>
                      </a:r>
                      <a:r>
                        <a:rPr lang="en-US" altLang="zh-CN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订阅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63817" marT="63817" marB="638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导出分辨率较低（</a:t>
                      </a:r>
                      <a:r>
                        <a:rPr lang="en-US" altLang="zh-CN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≤1000px</a:t>
                      </a:r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817" marR="63817" marT="63817" marB="63817" anchor="ctr" anchorCtr="0"/>
                </a:tc>
              </a:tr>
              <a:tr h="772795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操作极简，</a:t>
                      </a:r>
                      <a:r>
                        <a:rPr lang="en-US" altLang="zh-CN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秒完成去背景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63817" marT="63817" marB="638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无设计工具（如文字、贴图）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/>
                </a:tc>
              </a:tr>
              <a:tr h="772795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修复模糊图片效果显著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63817" marT="63817" marB="638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部分复杂场景需手动微调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/>
                </a:tc>
              </a:tr>
              <a:tr h="772795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无广告干扰，页面干净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63817" marT="63817" marB="638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仅支持基础格式（</a:t>
                      </a:r>
                      <a:r>
                        <a:rPr lang="en-US" altLang="zh-CN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JPG/PNG</a:t>
                      </a:r>
                      <a:r>
                        <a:rPr lang="zh-CN" altLang="en-US" sz="2000" b="0" i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2000" b="0" i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817" marR="63817" marT="63817" marB="63817" anchor="ctr" anchorCtr="0"/>
                </a:tc>
              </a:tr>
            </a:tbl>
          </a:graphicData>
        </a:graphic>
      </p:graphicFrame>
      <p:sp>
        <p:nvSpPr>
          <p:cNvPr id="29" name="AutoShape 13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PhotoKit </a:t>
            </a:r>
            <a:r>
              <a:rPr lang="zh-CN" altLang="en-US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的优缺点分析</a:t>
            </a:r>
            <a:endParaRPr lang="zh-CN" altLang="en-US" sz="28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11" spd="10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32" spd="1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32" spd="100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spd="100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spd="100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290" sp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3" spd="100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" dur="83" decel="50000" spd="1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" dur="13" spd="100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" dur="83" decel="50000" spd="1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13" spd="100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" dur="83" decel="50000" spd="1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 spd="100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" dur="83" decel="50000" spd="1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4810124" y="3806757"/>
            <a:ext cx="6708775" cy="590931"/>
          </a:xfrm>
        </p:spPr>
        <p:txBody>
          <a:bodyPr vert="horz" lIns="91440" tIns="45720" rIns="91440" bIns="45720" anchor="ctr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i="0" u="none" baseline="0">
                <a:solidFill>
                  <a:srgbClr val="2F2F2F"/>
                </a:solidFill>
                <a:latin typeface="+mn-ea"/>
                <a:ea typeface="+mn-ea"/>
              </a:rPr>
              <a:t>适用场景总结</a:t>
            </a:r>
            <a:endParaRPr lang="zh-CN" altLang="en-US" sz="36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ldNum" sz="quarter" idx="4294967295"/>
          </p:nvPr>
        </p:nvSpPr>
        <p:spPr>
          <a:xfrm>
            <a:off x="8857452" y="6438900"/>
            <a:ext cx="2661448" cy="215900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28098" y="3224425"/>
            <a:ext cx="2362200" cy="20036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3800" b="1" i="0" u="none" baseline="0">
                <a:solidFill>
                  <a:schemeClr val="accent1"/>
                </a:solidFill>
                <a:latin typeface="+mn-ea"/>
                <a:ea typeface="+mn-ea"/>
              </a:rPr>
              <a:t>05</a:t>
            </a:r>
            <a:endParaRPr lang="en-US" sz="11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6" dur="5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1"/>
            </p:custDataLst>
          </p:nvPr>
        </p:nvSpPr>
        <p:spPr>
          <a:xfrm>
            <a:off x="4169550" y="2599549"/>
            <a:ext cx="2781653" cy="2781653"/>
          </a:xfrm>
          <a:prstGeom prst="ellipse">
            <a:avLst/>
          </a:prstGeom>
          <a:gradFill>
            <a:gsLst>
              <a:gs pos="0">
                <a:srgbClr val="585A6F">
                  <a:lumMod val="60000"/>
                  <a:lumOff val="40000"/>
                </a:srgbClr>
              </a:gs>
              <a:gs pos="50000">
                <a:srgbClr val="585A6F"/>
              </a:gs>
            </a:gsLst>
            <a:lin ang="2700000"/>
          </a:gradFill>
          <a:ln cap="flat" cmpd="sng">
            <a:prstDash val="solid"/>
          </a:ln>
          <a:effectLst>
            <a:outerShdw blurRad="177800" dist="152400" dir="2700000" algn="tl" rotWithShape="0">
              <a:schemeClr val="accent2">
                <a:alpha val="20000"/>
              </a:schemeClr>
            </a:outerShdw>
          </a:effectLst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pic>
        <p:nvPicPr>
          <p:cNvPr id="3" name="image5.sv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8776" y="3077616"/>
            <a:ext cx="1903202" cy="1825521"/>
          </a:xfrm>
          <a:prstGeom prst="rect">
            <a:avLst/>
          </a:prstGeom>
        </p:spPr>
      </p:pic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 flipH="1">
            <a:off x="228340" y="1756156"/>
            <a:ext cx="3608835" cy="4270342"/>
          </a:xfrm>
          <a:prstGeom prst="roundRect">
            <a:avLst>
              <a:gd name="adj" fmla="val 6200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lIns="180000" tIns="45720" rIns="91440" bIns="45720" anchor="ctr">
            <a:normAutofit/>
          </a:bodyPr>
          <a:p>
            <a:pPr marL="0" algn="l"/>
          </a:p>
        </p:txBody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 flipH="1">
            <a:off x="228441" y="2133785"/>
            <a:ext cx="3350834" cy="3030220"/>
          </a:xfrm>
          <a:prstGeom prst="rect">
            <a:avLst/>
          </a:prstGeom>
          <a:noFill/>
          <a:ln cap="rnd" cmpd="sng">
            <a:prstDash val="solid"/>
          </a:ln>
        </p:spPr>
        <p:txBody>
          <a:bodyPr rot="0"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个人用途：修复老照片、优化社交媒体头像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电商应急：快速处理商品图（去背景、画质提升）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endParaRPr lang="zh-CN" altLang="en-US" sz="1100"/>
          </a:p>
        </p:txBody>
      </p:sp>
      <p:sp>
        <p:nvSpPr>
          <p:cNvPr id="6" name="AutoShape 6"/>
          <p:cNvSpPr/>
          <p:nvPr>
            <p:custDataLst>
              <p:tags r:id="rId6"/>
            </p:custDataLst>
          </p:nvPr>
        </p:nvSpPr>
        <p:spPr>
          <a:xfrm flipH="1">
            <a:off x="-151287" y="2469966"/>
            <a:ext cx="3350836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0" algn="r">
              <a:lnSpc>
                <a:spcPct val="150000"/>
              </a:lnSpc>
            </a:pPr>
            <a:endParaRPr lang="zh-CN" altLang="en-US" sz="14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7"/>
            </p:custDataLst>
          </p:nvPr>
        </p:nvSpPr>
        <p:spPr>
          <a:xfrm flipH="1">
            <a:off x="3579280" y="3630236"/>
            <a:ext cx="720000" cy="720000"/>
          </a:xfrm>
          <a:prstGeom prst="ellipse">
            <a:avLst/>
          </a:prstGeom>
          <a:gradFill>
            <a:gsLst>
              <a:gs pos="0">
                <a:srgbClr val="AB9FD5">
                  <a:lumMod val="60000"/>
                  <a:lumOff val="40000"/>
                </a:srgbClr>
              </a:gs>
              <a:gs pos="50000">
                <a:srgbClr val="AB9FD5"/>
              </a:gs>
            </a:gsLst>
            <a:lin ang="2700000"/>
          </a:gradFill>
          <a:ln cap="flat" cmpd="sng">
            <a:prstDash val="solid"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algn="l">
              <a:defRPr/>
            </a:pPr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7848773" y="1752346"/>
            <a:ext cx="3666577" cy="4270342"/>
          </a:xfrm>
          <a:prstGeom prst="roundRect">
            <a:avLst>
              <a:gd name="adj" fmla="val 6200"/>
            </a:avLst>
          </a:prstGeom>
          <a:solidFill>
            <a:schemeClr val="accent2">
              <a:alpha val="10000"/>
            </a:schemeClr>
          </a:solidFill>
          <a:ln cap="flat" cmpd="sng">
            <a:prstDash val="solid"/>
          </a:ln>
        </p:spPr>
        <p:txBody>
          <a:bodyPr vert="horz" lIns="180000" tIns="45720" rIns="91440" bIns="45720" anchor="ctr">
            <a:normAutofit/>
          </a:bodyPr>
          <a:p>
            <a:pPr marL="0" algn="r">
              <a:defRPr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轻度编辑：无需专业软件快速美化图片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r">
              <a:defRPr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配图：场景化示例图（如电商产品、老照片修复）</a:t>
            </a:r>
            <a:endParaRPr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 flipH="1">
            <a:off x="7137413" y="3630375"/>
            <a:ext cx="720000" cy="720000"/>
          </a:xfrm>
          <a:prstGeom prst="ellipse">
            <a:avLst/>
          </a:prstGeom>
          <a:gradFill>
            <a:gsLst>
              <a:gs pos="0">
                <a:srgbClr val="585A6F">
                  <a:lumMod val="60000"/>
                  <a:lumOff val="40000"/>
                </a:srgbClr>
              </a:gs>
              <a:gs pos="50000">
                <a:srgbClr val="585A6F"/>
              </a:gs>
            </a:gsLst>
            <a:lin ang="2700000"/>
          </a:gradFill>
          <a:ln cap="flat" cmpd="sng">
            <a:prstDash val="solid"/>
          </a:ln>
          <a:effectLst>
            <a:outerShdw blurRad="177800" dist="152400" dir="2700000" algn="tl" rotWithShape="0">
              <a:schemeClr val="accent2">
                <a:alpha val="2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12" name="AutoShape 1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PhotoKit </a:t>
            </a:r>
            <a:r>
              <a:rPr lang="zh-CN" altLang="en-US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适合哪些场景？</a:t>
            </a:r>
            <a:endParaRPr lang="zh-CN" altLang="en-US" sz="28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1000" spd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2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官网链接：</a:t>
            </a:r>
            <a:r>
              <a:rPr lang="en-US" altLang="zh-CN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https://photokit.com/</a:t>
            </a:r>
            <a:endParaRPr lang="en-US" altLang="zh-CN" sz="28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2000" y="1359535"/>
            <a:ext cx="102723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0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PhotoKit </a:t>
            </a:r>
            <a:r>
              <a:rPr lang="zh-CN" altLang="en-US" sz="2000" b="0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是轻量级用户的理想选择，平衡速度与效果，免费解锁</a:t>
            </a:r>
            <a:r>
              <a:rPr lang="en-US" altLang="zh-CN" sz="2000" b="0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0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图像处理！</a:t>
            </a:r>
            <a:endParaRPr lang="zh-CN" altLang="en-US" sz="2000" b="0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" name="图片 21" descr="屏幕截图 2025-05-23 222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209800"/>
            <a:ext cx="7667625" cy="4073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up)">
                                      <p:cBhvr>
                                        <p:cTn id="6" dur="500" spd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3"/>
          </p:nvPr>
        </p:nvSpPr>
        <p:spPr>
          <a:xfrm>
            <a:off x="6400776" y="1863687"/>
            <a:ext cx="5118124" cy="1643062"/>
          </a:xfrm>
        </p:spPr>
        <p:txBody>
          <a:bodyPr vert="horz" lIns="91440" tIns="45720" rIns="91440" bIns="45720" anchor="b">
            <a:normAutofit/>
          </a:bodyPr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4000" b="1" i="0" u="none" baseline="0">
                <a:solidFill>
                  <a:srgbClr val="2F2F2F"/>
                </a:solidFill>
                <a:latin typeface="+mn-ea"/>
                <a:ea typeface="+mn-ea"/>
              </a:rPr>
              <a:t>感谢聆听</a:t>
            </a:r>
            <a:r>
              <a:rPr lang="en-US" altLang="zh-CN" sz="4000" b="1" i="0" u="none" baseline="0">
                <a:solidFill>
                  <a:srgbClr val="2F2F2F"/>
                </a:solidFill>
                <a:latin typeface="+mn-ea"/>
                <a:ea typeface="+mn-ea"/>
              </a:rPr>
              <a:t>!</a:t>
            </a:r>
            <a:endParaRPr lang="en-US" altLang="zh-CN" sz="40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00776" y="3710263"/>
            <a:ext cx="3676000" cy="517296"/>
          </a:xfrm>
          <a:prstGeom prst="roundRect">
            <a:avLst>
              <a:gd name="adj" fmla="val 0"/>
            </a:avLst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汇报人：贺文欣</a:t>
            </a:r>
            <a:endParaRPr lang="en-US" sz="1100"/>
          </a:p>
        </p:txBody>
      </p:sp>
      <p:grpSp>
        <p:nvGrpSpPr>
          <p:cNvPr id="4" name="Group 4"/>
          <p:cNvGrpSpPr/>
          <p:nvPr/>
        </p:nvGrpSpPr>
        <p:grpSpPr>
          <a:xfrm>
            <a:off x="5855856" y="3740029"/>
            <a:ext cx="430808" cy="430808"/>
            <a:chOff x="9010162" y="3529160"/>
            <a:chExt cx="430808" cy="430808"/>
          </a:xfrm>
        </p:grpSpPr>
        <p:sp>
          <p:nvSpPr>
            <p:cNvPr id="5" name="AutoShape 5"/>
            <p:cNvSpPr/>
            <p:nvPr/>
          </p:nvSpPr>
          <p:spPr>
            <a:xfrm flipV="1">
              <a:off x="9010162" y="3529160"/>
              <a:ext cx="430808" cy="430808"/>
            </a:xfrm>
            <a:prstGeom prst="ellipse">
              <a:avLst/>
            </a:prstGeom>
            <a:solidFill>
              <a:schemeClr val="accent1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6" name="AutoShape 6"/>
            <p:cNvSpPr/>
            <p:nvPr/>
          </p:nvSpPr>
          <p:spPr>
            <a:xfrm rot="5400000">
              <a:off x="9179290" y="3678395"/>
              <a:ext cx="153513" cy="132339"/>
            </a:xfrm>
            <a:prstGeom prst="triangle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</p:grp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455" spd="100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-45.0"/>
                                          </p:val>
                                        </p:tav>
                                        <p:tav tm="69900" fmla="">
                                          <p:val>
                                            <p:fltVal val="45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55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6" decel="50000" spd="100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6" spd="100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36" y="0"/>
            <a:ext cx="12176127" cy="6858000"/>
          </a:xfrm>
          <a:prstGeom prst="rect">
            <a:avLst/>
          </a:prstGeom>
          <a:solidFill>
            <a:srgbClr val="F5F8F9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  <a:endParaRPr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870792" y="1616075"/>
            <a:ext cx="2628900" cy="262890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11500" b="1" i="0" u="none" baseline="0">
                <a:solidFill>
                  <a:srgbClr val="2F2F2F">
                    <a:alpha val="10000"/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GB" sz="11500" b="1" i="0" u="none" baseline="0">
              <a:solidFill>
                <a:srgbClr val="2F2F2F">
                  <a:alpha val="10000"/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>
            <p:custDataLst>
              <p:tags r:id="rId2"/>
            </p:custDataLst>
          </p:nvPr>
        </p:nvSpPr>
        <p:spPr>
          <a:xfrm>
            <a:off x="1039228" y="2619011"/>
            <a:ext cx="230463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>
              <a:lnSpc>
                <a:spcPct val="120000"/>
              </a:lnSpc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功能概览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4082388" y="1616075"/>
            <a:ext cx="2628900" cy="262890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11500" b="1" i="0" u="none" baseline="0">
                <a:solidFill>
                  <a:srgbClr val="2F2F2F">
                    <a:alpha val="10000"/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GB" sz="11500" b="1" i="0" u="none" baseline="0">
              <a:solidFill>
                <a:srgbClr val="2F2F2F">
                  <a:alpha val="10000"/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4250824" y="2434226"/>
            <a:ext cx="230463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>
              <a:lnSpc>
                <a:spcPct val="120000"/>
              </a:lnSpc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使用方法步骤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ctr">
              <a:lnSpc>
                <a:spcPct val="120000"/>
              </a:lnSpc>
              <a:defRPr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7293984" y="1615030"/>
            <a:ext cx="2628900" cy="262890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11500" b="1" i="0" u="none" baseline="0">
                <a:solidFill>
                  <a:srgbClr val="2F2F2F">
                    <a:alpha val="10000"/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05</a:t>
            </a:r>
            <a:endParaRPr lang="en-GB" sz="11500" b="1" i="0" u="none" baseline="0">
              <a:solidFill>
                <a:srgbClr val="2F2F2F">
                  <a:alpha val="10000"/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7462420" y="2617965"/>
            <a:ext cx="230463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>
              <a:lnSpc>
                <a:spcPct val="120000"/>
              </a:lnSpc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适用场景总结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9"/>
          <p:cNvSpPr/>
          <p:nvPr>
            <p:ph type="body" sz="quarter" idx="14"/>
          </p:nvPr>
        </p:nvSpPr>
        <p:spPr>
          <a:xfrm>
            <a:off x="3622092" y="325676"/>
            <a:ext cx="5277692" cy="1298097"/>
          </a:xfrm>
        </p:spPr>
        <p:txBody>
          <a:bodyPr vert="horz" lIns="91440" tIns="45720" rIns="91440" bIns="45720" anchor="t">
            <a:normAutofit/>
          </a:bodyPr>
          <a:p>
            <a:pPr marL="0" indent="0" algn="l">
              <a:lnSpc>
                <a:spcPct val="81000"/>
              </a:lnSpc>
              <a:spcBef>
                <a:spcPts val="1000"/>
              </a:spcBef>
            </a:pPr>
            <a:r>
              <a:rPr lang="en-US" sz="8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Contens</a:t>
            </a:r>
            <a:endParaRPr lang="en-US" sz="8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AutoShape 10"/>
          <p:cNvSpPr/>
          <p:nvPr>
            <p:custDataLst>
              <p:tags r:id="rId7"/>
            </p:custDataLst>
          </p:nvPr>
        </p:nvSpPr>
        <p:spPr>
          <a:xfrm>
            <a:off x="5688186" y="3520949"/>
            <a:ext cx="2628900" cy="2628900"/>
          </a:xfrm>
          <a:prstGeom prst="ellipse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11500" b="1" i="0" u="none" baseline="0">
                <a:solidFill>
                  <a:srgbClr val="FFFFFF">
                    <a:alpha val="10000"/>
                  </a:srgbClr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GB" sz="11500" b="1" i="0" u="none" baseline="0">
              <a:solidFill>
                <a:srgbClr val="FFFFFF">
                  <a:alpha val="1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>
            <p:custDataLst>
              <p:tags r:id="rId8"/>
            </p:custDataLst>
          </p:nvPr>
        </p:nvSpPr>
        <p:spPr>
          <a:xfrm>
            <a:off x="5856622" y="4523885"/>
            <a:ext cx="230463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>
              <a:lnSpc>
                <a:spcPct val="120000"/>
              </a:lnSpc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优点与局限性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9"/>
            </p:custDataLst>
          </p:nvPr>
        </p:nvSpPr>
        <p:spPr>
          <a:xfrm>
            <a:off x="2476590" y="3587750"/>
            <a:ext cx="2628900" cy="2628900"/>
          </a:xfrm>
          <a:prstGeom prst="ellipse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11500" b="1" i="0" u="none" baseline="0">
                <a:solidFill>
                  <a:srgbClr val="FFFFFF">
                    <a:alpha val="10000"/>
                  </a:srgbClr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GB" sz="11500" b="1" i="0" u="none" baseline="0">
              <a:solidFill>
                <a:srgbClr val="FFFFFF">
                  <a:alpha val="1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5" name="TextBox 15"/>
          <p:cNvSpPr txBox="1"/>
          <p:nvPr>
            <p:custDataLst>
              <p:tags r:id="rId10"/>
            </p:custDataLst>
          </p:nvPr>
        </p:nvSpPr>
        <p:spPr>
          <a:xfrm>
            <a:off x="2743451" y="4590685"/>
            <a:ext cx="230463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>
              <a:lnSpc>
                <a:spcPct val="120000"/>
              </a:lnSpc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核心功能演示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plus(in)">
                                      <p:cBhvr>
                                        <p:cTn id="20" dur="1000" spd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72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4810124" y="3806757"/>
            <a:ext cx="6708775" cy="590931"/>
          </a:xfrm>
        </p:spPr>
        <p:txBody>
          <a:bodyPr vert="horz" lIns="91440" tIns="45720" rIns="91440" bIns="45720" anchor="ctr">
            <a:no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b="1" i="0" u="none" baseline="0">
                <a:solidFill>
                  <a:srgbClr val="2F2F2F"/>
                </a:solidFill>
                <a:latin typeface="+mn-ea"/>
                <a:ea typeface="+mn-ea"/>
              </a:rPr>
              <a:t>功能概述</a:t>
            </a:r>
            <a:endParaRPr lang="zh-CN" altLang="en-US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ldNum" sz="quarter" idx="4294967295"/>
          </p:nvPr>
        </p:nvSpPr>
        <p:spPr>
          <a:xfrm>
            <a:off x="8857452" y="6438900"/>
            <a:ext cx="2661448" cy="215900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28098" y="3224425"/>
            <a:ext cx="2362200" cy="20036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3800" b="1" i="0" u="none" baseline="0">
                <a:solidFill>
                  <a:schemeClr val="accent1"/>
                </a:solidFill>
                <a:latin typeface="+mn-ea"/>
                <a:ea typeface="+mn-ea"/>
              </a:rPr>
              <a:t>01</a:t>
            </a:r>
            <a:endParaRPr lang="en-US" sz="11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" dur="1" spd="100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10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PhotoKit </a:t>
            </a:r>
            <a:r>
              <a:rPr lang="zh-CN" altLang="en-US" sz="2800" b="1" i="0" u="none" baseline="0">
                <a:solidFill>
                  <a:srgbClr val="2F2F2F"/>
                </a:solidFill>
                <a:latin typeface="+mn-ea"/>
                <a:ea typeface="+mn-ea"/>
              </a:rPr>
              <a:t>的核心功能</a:t>
            </a:r>
            <a:endParaRPr lang="zh-CN" altLang="en-US" sz="28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cxnSp>
        <p:nvCxnSpPr>
          <p:cNvPr id="3" name="Connector 3"/>
          <p:cNvCxnSpPr/>
          <p:nvPr>
            <p:custDataLst>
              <p:tags r:id="rId1"/>
            </p:custDataLst>
          </p:nvPr>
        </p:nvCxnSpPr>
        <p:spPr>
          <a:xfrm flipV="1">
            <a:off x="3856282" y="1459186"/>
            <a:ext cx="0" cy="4464994"/>
          </a:xfrm>
          <a:prstGeom prst="line">
            <a:avLst/>
          </a:prstGeom>
          <a:ln w="9525">
            <a:solidFill>
              <a:srgbClr val="000000"/>
            </a:solidFill>
          </a:ln>
        </p:spPr>
      </p:cxnSp>
      <p:cxnSp>
        <p:nvCxnSpPr>
          <p:cNvPr id="4" name="Connector 4"/>
          <p:cNvCxnSpPr/>
          <p:nvPr>
            <p:custDataLst>
              <p:tags r:id="rId2"/>
            </p:custDataLst>
          </p:nvPr>
        </p:nvCxnSpPr>
        <p:spPr>
          <a:xfrm flipV="1">
            <a:off x="3856282" y="1459186"/>
            <a:ext cx="0" cy="798286"/>
          </a:xfrm>
          <a:prstGeom prst="line">
            <a:avLst/>
          </a:prstGeom>
          <a:ln w="85725" cap="flat" cmpd="sng">
            <a:solidFill>
              <a:schemeClr val="accent1"/>
            </a:solidFill>
            <a:prstDash val="solid"/>
          </a:ln>
        </p:spPr>
      </p:cxn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3017150" y="1297723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6" name="AutoShape 6"/>
          <p:cNvSpPr/>
          <p:nvPr>
            <p:custDataLst>
              <p:tags r:id="rId4"/>
            </p:custDataLst>
          </p:nvPr>
        </p:nvSpPr>
        <p:spPr>
          <a:xfrm>
            <a:off x="288237" y="2033147"/>
            <a:ext cx="3426541" cy="5835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r"/>
            <a:r>
              <a:rPr lang="zh-CN" altLang="en-US" sz="1600" b="1" i="0" u="none" baseline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一键去背景：精准移除复杂背景（支持人像</a:t>
            </a:r>
            <a:r>
              <a:rPr lang="en-US" altLang="zh-CN" sz="1600" b="1" i="0" u="none" baseline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b="1" i="0" u="none" baseline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物体）</a:t>
            </a:r>
            <a:endParaRPr lang="zh-CN" altLang="en-US" sz="1600" b="1" i="0" u="none" baseline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8237" y="2588173"/>
            <a:ext cx="3426541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2F2F2F"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cxnSp>
        <p:nvCxnSpPr>
          <p:cNvPr id="8" name="Connector 8"/>
          <p:cNvCxnSpPr/>
          <p:nvPr>
            <p:custDataLst>
              <p:tags r:id="rId5"/>
            </p:custDataLst>
          </p:nvPr>
        </p:nvCxnSpPr>
        <p:spPr>
          <a:xfrm flipV="1">
            <a:off x="7683640" y="2131182"/>
            <a:ext cx="0" cy="3792998"/>
          </a:xfrm>
          <a:prstGeom prst="line">
            <a:avLst/>
          </a:prstGeom>
          <a:ln w="6350" cap="flat" cmpd="sng">
            <a:solidFill>
              <a:schemeClr val="accent2"/>
            </a:solidFill>
            <a:prstDash val="solid"/>
          </a:ln>
        </p:spPr>
      </p:cxnSp>
      <p:cxnSp>
        <p:nvCxnSpPr>
          <p:cNvPr id="9" name="Connector 9"/>
          <p:cNvCxnSpPr/>
          <p:nvPr>
            <p:custDataLst>
              <p:tags r:id="rId6"/>
            </p:custDataLst>
          </p:nvPr>
        </p:nvCxnSpPr>
        <p:spPr>
          <a:xfrm flipV="1">
            <a:off x="7683640" y="2131182"/>
            <a:ext cx="0" cy="798286"/>
          </a:xfrm>
          <a:prstGeom prst="line">
            <a:avLst/>
          </a:prstGeom>
          <a:ln w="85725" cap="flat" cmpd="sng">
            <a:solidFill>
              <a:schemeClr val="accent2"/>
            </a:solidFill>
            <a:prstDash val="solid"/>
          </a:ln>
        </p:spPr>
      </p:cxnSp>
      <p:sp>
        <p:nvSpPr>
          <p:cNvPr id="10" name="TextBox 10"/>
          <p:cNvSpPr txBox="1"/>
          <p:nvPr>
            <p:custDataLst>
              <p:tags r:id="rId7"/>
            </p:custDataLst>
          </p:nvPr>
        </p:nvSpPr>
        <p:spPr>
          <a:xfrm>
            <a:off x="6849346" y="1971986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chemeClr val="accent2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11" name="AutoShape 11"/>
          <p:cNvSpPr/>
          <p:nvPr>
            <p:custDataLst>
              <p:tags r:id="rId8"/>
            </p:custDataLst>
          </p:nvPr>
        </p:nvSpPr>
        <p:spPr>
          <a:xfrm>
            <a:off x="4124065" y="2677478"/>
            <a:ext cx="3422909" cy="5835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r"/>
            <a:r>
              <a:rPr lang="en-US" altLang="zh-CN" sz="1600" b="1" i="0" u="none" baseline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b="1" i="0" u="none" baseline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图像修复：模糊图片高清化、老照片修复</a:t>
            </a:r>
            <a:endParaRPr lang="zh-CN" altLang="en-US" sz="1600" b="1" i="0" u="none" baseline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24065" y="3232504"/>
            <a:ext cx="3422909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2F2F2F"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cxnSp>
        <p:nvCxnSpPr>
          <p:cNvPr id="13" name="Connector 13"/>
          <p:cNvCxnSpPr/>
          <p:nvPr>
            <p:custDataLst>
              <p:tags r:id="rId9"/>
            </p:custDataLst>
          </p:nvPr>
        </p:nvCxnSpPr>
        <p:spPr>
          <a:xfrm flipV="1">
            <a:off x="11455631" y="1444183"/>
            <a:ext cx="0" cy="4479997"/>
          </a:xfrm>
          <a:prstGeom prst="line">
            <a:avLst/>
          </a:prstGeom>
          <a:ln w="6350" cap="flat" cmpd="sng">
            <a:solidFill>
              <a:srgbClr val="2F2F2F"/>
            </a:solidFill>
            <a:prstDash val="solid"/>
          </a:ln>
        </p:spPr>
      </p:cxnSp>
      <p:cxnSp>
        <p:nvCxnSpPr>
          <p:cNvPr id="14" name="Connector 14"/>
          <p:cNvCxnSpPr/>
          <p:nvPr>
            <p:custDataLst>
              <p:tags r:id="rId10"/>
            </p:custDataLst>
          </p:nvPr>
        </p:nvCxnSpPr>
        <p:spPr>
          <a:xfrm flipV="1">
            <a:off x="11455631" y="1444183"/>
            <a:ext cx="0" cy="798286"/>
          </a:xfrm>
          <a:prstGeom prst="line">
            <a:avLst/>
          </a:prstGeom>
          <a:ln w="85725" cap="flat" cmpd="sng">
            <a:solidFill>
              <a:srgbClr val="2F2F2F"/>
            </a:solidFill>
            <a:prstDash val="solid"/>
          </a:ln>
        </p:spPr>
      </p:cxnSp>
      <p:sp>
        <p:nvSpPr>
          <p:cNvPr id="15" name="TextBox 15"/>
          <p:cNvSpPr txBox="1"/>
          <p:nvPr>
            <p:custDataLst>
              <p:tags r:id="rId11"/>
            </p:custDataLst>
          </p:nvPr>
        </p:nvSpPr>
        <p:spPr>
          <a:xfrm>
            <a:off x="10616498" y="1308581"/>
            <a:ext cx="697627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16" name="AutoShape 16"/>
          <p:cNvSpPr/>
          <p:nvPr>
            <p:custDataLst>
              <p:tags r:id="rId12"/>
            </p:custDataLst>
          </p:nvPr>
        </p:nvSpPr>
        <p:spPr>
          <a:xfrm>
            <a:off x="7874270" y="2052162"/>
            <a:ext cx="3439855" cy="5835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r"/>
            <a:r>
              <a:rPr lang="en-US" altLang="zh-CN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去消除：消除水印，去除皱纹和皮肤瑕疵，以及删除不需要的对象</a:t>
            </a:r>
            <a:endParaRPr lang="zh-CN" altLang="en-US" sz="16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74270" y="2607188"/>
            <a:ext cx="3439855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2F2F2F"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0" y="5924180"/>
            <a:ext cx="12192000" cy="962519"/>
          </a:xfrm>
          <a:prstGeom prst="rect">
            <a:avLst/>
          </a:prstGeom>
          <a:solidFill>
            <a:schemeClr val="accent1">
              <a:alpha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21" dur="500" spd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down)">
                                      <p:cBhvr>
                                        <p:cTn id="33" dur="500" spd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5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spd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2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4810124" y="3806757"/>
            <a:ext cx="6708775" cy="590931"/>
          </a:xfrm>
        </p:spPr>
        <p:txBody>
          <a:bodyPr vert="horz" lIns="91440" tIns="45720" rIns="91440" bIns="45720" anchor="ctr">
            <a:no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b="1" i="0" u="none" baseline="0">
                <a:solidFill>
                  <a:srgbClr val="2F2F2F"/>
                </a:solidFill>
                <a:latin typeface="+mn-ea"/>
                <a:ea typeface="+mn-ea"/>
              </a:rPr>
              <a:t>核心功能演示</a:t>
            </a:r>
            <a:endParaRPr lang="zh-CN" altLang="en-US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ldNum" sz="quarter" idx="4294967295"/>
          </p:nvPr>
        </p:nvSpPr>
        <p:spPr>
          <a:xfrm>
            <a:off x="8857452" y="6438900"/>
            <a:ext cx="2661448" cy="215900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28098" y="3224425"/>
            <a:ext cx="2362200" cy="20036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3800" b="1" i="0" u="none" baseline="0">
                <a:solidFill>
                  <a:schemeClr val="accent1"/>
                </a:solidFill>
                <a:latin typeface="+mn-ea"/>
                <a:ea typeface="+mn-ea"/>
              </a:rPr>
              <a:t>02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1)">
                                      <p:cBhvr>
                                        <p:cTn id="6" dur="10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8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455" spd="100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-45.0"/>
                                          </p:val>
                                        </p:tav>
                                        <p:tav tm="69900" fmla="">
                                          <p:val>
                                            <p:fltVal val="45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5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6" decel="50000" spd="100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6" spd="100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wrap="square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一键去背景：精准移除复杂背景（支持人像</a:t>
            </a:r>
            <a:r>
              <a:rPr lang="en-US" alt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物体）</a:t>
            </a:r>
            <a:endParaRPr lang="en-US" sz="28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5032763"/>
            <a:ext cx="1938713" cy="1825237"/>
          </a:xfrm>
          <a:custGeom>
            <a:avLst/>
            <a:gdLst/>
            <a:ahLst/>
            <a:cxnLst/>
            <a:rect l="l" t="t" r="r" b="b"/>
            <a:pathLst>
              <a:path w="1938713" h="1825237">
                <a:moveTo>
                  <a:pt x="15884" y="321"/>
                </a:moveTo>
                <a:cubicBezTo>
                  <a:pt x="29533" y="-443"/>
                  <a:pt x="43462" y="150"/>
                  <a:pt x="57515" y="2215"/>
                </a:cubicBezTo>
                <a:lnTo>
                  <a:pt x="1762861" y="252862"/>
                </a:lnTo>
                <a:cubicBezTo>
                  <a:pt x="1875282" y="269385"/>
                  <a:pt x="1953022" y="373915"/>
                  <a:pt x="1936499" y="486336"/>
                </a:cubicBezTo>
                <a:lnTo>
                  <a:pt x="1739711" y="1825237"/>
                </a:lnTo>
                <a:lnTo>
                  <a:pt x="0" y="1825237"/>
                </a:lnTo>
                <a:lnTo>
                  <a:pt x="0" y="280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 rot="1007434">
            <a:off x="8521318" y="1293558"/>
            <a:ext cx="2964191" cy="2964191"/>
          </a:xfrm>
          <a:prstGeom prst="roundRect">
            <a:avLst>
              <a:gd name="adj" fmla="val 8470"/>
            </a:avLst>
          </a:prstGeom>
          <a:solidFill>
            <a:schemeClr val="accent1"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rot="0" vert="horz" wrap="square" lIns="91440" tIns="45720" rIns="91440" bIns="45720" anchor="t">
            <a:noAutofit/>
          </a:bodyPr>
          <a:p>
            <a:pPr marL="0" algn="ctr"/>
          </a:p>
        </p:txBody>
      </p:sp>
      <p:sp>
        <p:nvSpPr>
          <p:cNvPr id="5" name="AutoShape 5"/>
          <p:cNvSpPr/>
          <p:nvPr/>
        </p:nvSpPr>
        <p:spPr>
          <a:xfrm rot="20254751">
            <a:off x="8562953" y="4416313"/>
            <a:ext cx="422457" cy="422457"/>
          </a:xfrm>
          <a:prstGeom prst="roundRect">
            <a:avLst/>
          </a:prstGeom>
          <a:solidFill>
            <a:schemeClr val="accent1">
              <a:alpha val="25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AutoShape 6"/>
          <p:cNvSpPr/>
          <p:nvPr/>
        </p:nvSpPr>
        <p:spPr>
          <a:xfrm rot="21111537">
            <a:off x="10776093" y="653346"/>
            <a:ext cx="447059" cy="447059"/>
          </a:xfrm>
          <a:prstGeom prst="roundRect">
            <a:avLst/>
          </a:prstGeom>
          <a:solidFill>
            <a:schemeClr val="accent1">
              <a:alpha val="40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cxnSp>
        <p:nvCxnSpPr>
          <p:cNvPr id="7" name="Connector 7"/>
          <p:cNvCxnSpPr/>
          <p:nvPr/>
        </p:nvCxnSpPr>
        <p:spPr>
          <a:xfrm>
            <a:off x="761940" y="1295092"/>
            <a:ext cx="808892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cxnSp>
        <p:nvCxnSpPr>
          <p:cNvPr id="8" name="Connector 8"/>
          <p:cNvCxnSpPr/>
          <p:nvPr/>
        </p:nvCxnSpPr>
        <p:spPr>
          <a:xfrm>
            <a:off x="2133443" y="1285567"/>
            <a:ext cx="2321169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sp>
        <p:nvSpPr>
          <p:cNvPr id="10" name="TextBox 10"/>
          <p:cNvSpPr txBox="1"/>
          <p:nvPr/>
        </p:nvSpPr>
        <p:spPr>
          <a:xfrm>
            <a:off x="2058466" y="1835757"/>
            <a:ext cx="50969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pic>
        <p:nvPicPr>
          <p:cNvPr id="11" name="图片 10" descr="c25a1aa121a29da4215c31adb0cfc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667000"/>
            <a:ext cx="5167630" cy="3874135"/>
          </a:xfrm>
          <a:prstGeom prst="rect">
            <a:avLst/>
          </a:prstGeom>
        </p:spPr>
      </p:pic>
      <p:pic>
        <p:nvPicPr>
          <p:cNvPr id="12" name="图片 11" descr="屏幕截图 2025-05-23 214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3200"/>
            <a:ext cx="4973955" cy="3540760"/>
          </a:xfrm>
          <a:prstGeom prst="rect">
            <a:avLst/>
          </a:prstGeom>
        </p:spPr>
      </p:pic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6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Horizontal)">
                                      <p:cBhvr>
                                        <p:cTn id="10" dur="5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图像修复：模糊图片高清化、老照片修复</a:t>
            </a:r>
            <a:endParaRPr lang="zh-CN" altLang="en-US" sz="28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959041" y="4382072"/>
            <a:ext cx="1583789" cy="1583789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4" name="Freeform 4"/>
          <p:cNvSpPr/>
          <p:nvPr/>
        </p:nvSpPr>
        <p:spPr>
          <a:xfrm>
            <a:off x="6356195" y="0"/>
            <a:ext cx="5835805" cy="6237288"/>
          </a:xfrm>
          <a:custGeom>
            <a:avLst/>
            <a:gdLst/>
            <a:ahLst/>
            <a:cxnLst/>
            <a:rect l="l" t="t" r="r" b="b"/>
            <a:pathLst>
              <a:path w="5835805" h="6237288">
                <a:moveTo>
                  <a:pt x="262855" y="0"/>
                </a:moveTo>
                <a:lnTo>
                  <a:pt x="5835805" y="0"/>
                </a:lnTo>
                <a:lnTo>
                  <a:pt x="5835805" y="6095470"/>
                </a:lnTo>
                <a:lnTo>
                  <a:pt x="5634104" y="6142022"/>
                </a:lnTo>
                <a:cubicBezTo>
                  <a:pt x="5328856" y="6204485"/>
                  <a:pt x="5012803" y="6237288"/>
                  <a:pt x="4689089" y="6237288"/>
                </a:cubicBezTo>
                <a:cubicBezTo>
                  <a:pt x="2099377" y="6237288"/>
                  <a:pt x="0" y="4137911"/>
                  <a:pt x="0" y="1548199"/>
                </a:cubicBezTo>
                <a:cubicBezTo>
                  <a:pt x="0" y="1062628"/>
                  <a:pt x="73807" y="594296"/>
                  <a:pt x="210813" y="153808"/>
                </a:cubicBezTo>
                <a:close/>
              </a:path>
            </a:pathLst>
          </a:custGeom>
          <a:solidFill>
            <a:srgbClr val="2F2F2F">
              <a:alpha val="10000"/>
              <a:lumMod val="50000"/>
              <a:lumOff val="50000"/>
            </a:srgb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31" name="TextBox 31"/>
          <p:cNvSpPr txBox="1"/>
          <p:nvPr/>
        </p:nvSpPr>
        <p:spPr>
          <a:xfrm>
            <a:off x="854377" y="1707125"/>
            <a:ext cx="5132767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i="0" u="none" baseline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sp>
        <p:nvSpPr>
          <p:cNvPr id="32" name="AutoShape 32"/>
          <p:cNvSpPr/>
          <p:nvPr/>
        </p:nvSpPr>
        <p:spPr>
          <a:xfrm>
            <a:off x="854377" y="5628155"/>
            <a:ext cx="452797" cy="452797"/>
          </a:xfrm>
          <a:prstGeom prst="ellipse">
            <a:avLst/>
          </a:prstGeom>
          <a:solidFill>
            <a:schemeClr val="accent1"/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normAutofit/>
          </a:bodyPr>
          <a:p>
            <a:pPr marL="0" algn="ctr"/>
          </a:p>
        </p:txBody>
      </p:sp>
      <p:cxnSp>
        <p:nvCxnSpPr>
          <p:cNvPr id="33" name="Connector 33"/>
          <p:cNvCxnSpPr/>
          <p:nvPr/>
        </p:nvCxnSpPr>
        <p:spPr>
          <a:xfrm>
            <a:off x="685740" y="1367935"/>
            <a:ext cx="808892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cxnSp>
        <p:nvCxnSpPr>
          <p:cNvPr id="34" name="Connector 34"/>
          <p:cNvCxnSpPr/>
          <p:nvPr/>
        </p:nvCxnSpPr>
        <p:spPr>
          <a:xfrm>
            <a:off x="1828643" y="1371745"/>
            <a:ext cx="2321169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pic>
        <p:nvPicPr>
          <p:cNvPr id="35" name="图片 34" descr="屏幕截图 2025-05-23 215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2286000"/>
            <a:ext cx="3068955" cy="3894455"/>
          </a:xfrm>
          <a:prstGeom prst="rect">
            <a:avLst/>
          </a:prstGeom>
        </p:spPr>
      </p:pic>
      <p:pic>
        <p:nvPicPr>
          <p:cNvPr id="36" name="图片 35" descr="屏幕截图 2025-05-23 2157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447800"/>
            <a:ext cx="3919220" cy="497903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out)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10" dur="500" spd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15240" y="0"/>
            <a:ext cx="11503660" cy="1028700"/>
          </a:xfrm>
        </p:spPr>
        <p:txBody>
          <a:bodyPr vert="horz" wrap="square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8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去消除：消除水印，去除皱纹和皮肤瑕疵，以及删除不需要的对象</a:t>
            </a:r>
            <a:endParaRPr lang="en-US" sz="28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5032763"/>
            <a:ext cx="1938713" cy="1825237"/>
          </a:xfrm>
          <a:custGeom>
            <a:avLst/>
            <a:gdLst/>
            <a:ahLst/>
            <a:cxnLst/>
            <a:rect l="l" t="t" r="r" b="b"/>
            <a:pathLst>
              <a:path w="1938713" h="1825237">
                <a:moveTo>
                  <a:pt x="15884" y="321"/>
                </a:moveTo>
                <a:cubicBezTo>
                  <a:pt x="29533" y="-443"/>
                  <a:pt x="43462" y="150"/>
                  <a:pt x="57515" y="2215"/>
                </a:cubicBezTo>
                <a:lnTo>
                  <a:pt x="1762861" y="252862"/>
                </a:lnTo>
                <a:cubicBezTo>
                  <a:pt x="1875282" y="269385"/>
                  <a:pt x="1953022" y="373915"/>
                  <a:pt x="1936499" y="486336"/>
                </a:cubicBezTo>
                <a:lnTo>
                  <a:pt x="1739711" y="1825237"/>
                </a:lnTo>
                <a:lnTo>
                  <a:pt x="0" y="1825237"/>
                </a:lnTo>
                <a:lnTo>
                  <a:pt x="0" y="280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 rot="1007434">
            <a:off x="8521318" y="1293558"/>
            <a:ext cx="2964191" cy="2964191"/>
          </a:xfrm>
          <a:prstGeom prst="roundRect">
            <a:avLst>
              <a:gd name="adj" fmla="val 8470"/>
            </a:avLst>
          </a:prstGeom>
          <a:solidFill>
            <a:schemeClr val="accent1"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rot="0" vert="horz" wrap="square" lIns="91440" tIns="45720" rIns="91440" bIns="45720" anchor="t">
            <a:noAutofit/>
          </a:bodyPr>
          <a:p>
            <a:pPr marL="0" algn="ctr"/>
          </a:p>
        </p:txBody>
      </p:sp>
      <p:sp>
        <p:nvSpPr>
          <p:cNvPr id="5" name="AutoShape 5"/>
          <p:cNvSpPr/>
          <p:nvPr/>
        </p:nvSpPr>
        <p:spPr>
          <a:xfrm rot="20254751">
            <a:off x="8562953" y="4416313"/>
            <a:ext cx="422457" cy="422457"/>
          </a:xfrm>
          <a:prstGeom prst="roundRect">
            <a:avLst/>
          </a:prstGeom>
          <a:solidFill>
            <a:schemeClr val="accent1">
              <a:alpha val="25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AutoShape 6"/>
          <p:cNvSpPr/>
          <p:nvPr/>
        </p:nvSpPr>
        <p:spPr>
          <a:xfrm rot="21111537">
            <a:off x="10776093" y="653346"/>
            <a:ext cx="447059" cy="447059"/>
          </a:xfrm>
          <a:prstGeom prst="roundRect">
            <a:avLst/>
          </a:prstGeom>
          <a:solidFill>
            <a:schemeClr val="accent1">
              <a:alpha val="40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cxnSp>
        <p:nvCxnSpPr>
          <p:cNvPr id="7" name="Connector 7"/>
          <p:cNvCxnSpPr/>
          <p:nvPr/>
        </p:nvCxnSpPr>
        <p:spPr>
          <a:xfrm>
            <a:off x="761940" y="1371292"/>
            <a:ext cx="808892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cxnSp>
        <p:nvCxnSpPr>
          <p:cNvPr id="8" name="Connector 8"/>
          <p:cNvCxnSpPr/>
          <p:nvPr/>
        </p:nvCxnSpPr>
        <p:spPr>
          <a:xfrm>
            <a:off x="2133443" y="1371292"/>
            <a:ext cx="2321169" cy="0"/>
          </a:xfrm>
          <a:prstGeom prst="line">
            <a:avLst/>
          </a:prstGeom>
          <a:ln w="69850" cap="rnd" cmpd="sng">
            <a:solidFill>
              <a:schemeClr val="accent1"/>
            </a:solidFill>
            <a:prstDash val="solid"/>
          </a:ln>
        </p:spPr>
      </p:cxnSp>
      <p:sp>
        <p:nvSpPr>
          <p:cNvPr id="10" name="TextBox 10"/>
          <p:cNvSpPr txBox="1"/>
          <p:nvPr/>
        </p:nvSpPr>
        <p:spPr>
          <a:xfrm>
            <a:off x="1447596" y="1295372"/>
            <a:ext cx="50969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100"/>
          </a:p>
        </p:txBody>
      </p:sp>
      <p:pic>
        <p:nvPicPr>
          <p:cNvPr id="11" name="图片 10" descr="屏幕截图 2025-05-23 220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0" y="2362200"/>
            <a:ext cx="4966335" cy="3708400"/>
          </a:xfrm>
          <a:prstGeom prst="rect">
            <a:avLst/>
          </a:prstGeom>
        </p:spPr>
      </p:pic>
      <p:pic>
        <p:nvPicPr>
          <p:cNvPr id="13" name="图片 12" descr="c25a1aa121a29da4215c31adb0cfc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62200"/>
            <a:ext cx="5142865" cy="38557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72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90.0"/>
                                          </p:val>
                                        </p:tav>
                                        <p:tav tm="80000" fmla="">
                                          <p:val>
                                            <p:fltVal val="90.0"/>
                                          </p:val>
                                        </p:tav>
                                        <p:tav tm="80000" fmla="">
                                          <p:val>
                                            <p:fltVal val="9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-1.0"/>
                                          </p:val>
                                        </p:tav>
                                        <p:tav tm="50000" fmla="">
                                          <p:val>
                                            <p:fltVal val="0.9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4810124" y="3806757"/>
            <a:ext cx="6708775" cy="590931"/>
          </a:xfrm>
        </p:spPr>
        <p:txBody>
          <a:bodyPr vert="horz" lIns="91440" tIns="45720" rIns="91440" bIns="45720" anchor="ctr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i="0" u="none" baseline="0">
                <a:solidFill>
                  <a:srgbClr val="2F2F2F"/>
                </a:solidFill>
                <a:latin typeface="+mn-ea"/>
                <a:ea typeface="+mn-ea"/>
              </a:rPr>
              <a:t>使用方法步骤</a:t>
            </a:r>
            <a:endParaRPr lang="zh-CN" altLang="en-US" sz="36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ldNum" sz="quarter" idx="4294967295"/>
          </p:nvPr>
        </p:nvSpPr>
        <p:spPr>
          <a:xfrm>
            <a:off x="8857452" y="6438900"/>
            <a:ext cx="2661448" cy="215900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28098" y="3224425"/>
            <a:ext cx="2362200" cy="20036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3800" b="1" i="0" u="none" baseline="0">
                <a:solidFill>
                  <a:schemeClr val="accent1"/>
                </a:solidFill>
                <a:latin typeface="+mn-ea"/>
                <a:ea typeface="+mn-ea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10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11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2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3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4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5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6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7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8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19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2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20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21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22.xml><?xml version="1.0" encoding="utf-8"?>
<p:tagLst xmlns:p="http://schemas.openxmlformats.org/presentationml/2006/main">
  <p:tag name="KSO_WM_DIAGRAM_VIRTUALLY_FRAME" val="{&quot;height&quot;:364.28795275590545,&quot;left&quot;:22.695826771653536,&quot;top&quot;:102.18291338582677,&quot;width&quot;:879.3223622047244}"/>
</p:tagLst>
</file>

<file path=ppt/tags/tag23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4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5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6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7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8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29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3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30.xml><?xml version="1.0" encoding="utf-8"?>
<p:tagLst xmlns:p="http://schemas.openxmlformats.org/presentationml/2006/main">
  <p:tag name="KSO_WM_DIAGRAM_VIRTUALLY_FRAME" val="{&quot;height&quot;:350.64338582677163,&quot;left&quot;:47.99165354330707,&quot;top&quot;:121.73685039370078,&quot;width&quot;:839.498188976378}"/>
</p:tagLst>
</file>

<file path=ppt/tags/tag31.xml><?xml version="1.0" encoding="utf-8"?>
<p:tagLst xmlns:p="http://schemas.openxmlformats.org/presentationml/2006/main">
  <p:tag name="TABLE_ENDDRAG_ORIGIN_RECT" val="671*304"/>
  <p:tag name="TABLE_ENDDRAG_RECT" val="132*114*671*304"/>
</p:tagLst>
</file>

<file path=ppt/tags/tag32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3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4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5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6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7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8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39.xml><?xml version="1.0" encoding="utf-8"?>
<p:tagLst xmlns:p="http://schemas.openxmlformats.org/presentationml/2006/main">
  <p:tag name="KSO_WM_DIAGRAM_VIRTUALLY_FRAME" val="{&quot;height&quot;:409.11283464566924,&quot;left&quot;:-20.52047244094488,&quot;top&quot;:65.41456692913388,&quot;width&quot;:918.4409448818899}"/>
</p:tagLst>
</file>

<file path=ppt/tags/tag4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5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6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7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8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ags/tag9.xml><?xml version="1.0" encoding="utf-8"?>
<p:tagLst xmlns:p="http://schemas.openxmlformats.org/presentationml/2006/main">
  <p:tag name="KSO_WM_DIAGRAM_VIRTUALLY_FRAME" val="{&quot;height&quot;:362.3322834645669,&quot;left&quot;:68.56629921259842,&quot;top&quot;:127.16771653543307,&quot;width&quot;:839.204094488189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AB9FD5"/>
      </a:accent1>
      <a:accent2>
        <a:srgbClr val="585A6F"/>
      </a:accent2>
      <a:accent3>
        <a:srgbClr val="A6A1C6"/>
      </a:accent3>
      <a:accent4>
        <a:srgbClr val="BBC0D6"/>
      </a:accent4>
      <a:accent5>
        <a:srgbClr val="AAB6D1"/>
      </a:accent5>
      <a:accent6>
        <a:srgbClr val="C5CEE3"/>
      </a:accent6>
      <a:hlink>
        <a:srgbClr val="F84D4D"/>
      </a:hlink>
      <a:folHlink>
        <a:srgbClr val="97979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演示</Application>
  <PresentationFormat>全屏显示(4:3)</PresentationFormat>
  <Paragraphs>155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Arial</vt:lpstr>
      <vt:lpstr>微软雅黑</vt:lpstr>
      <vt:lpstr>Calibri</vt:lpstr>
      <vt:lpstr>Arial Unicode MS</vt:lpstr>
      <vt:lpstr>华文仿宋</vt:lpstr>
      <vt:lpstr>新宋体</vt:lpstr>
      <vt:lpstr>DeepSeek-CJK-patch</vt:lpstr>
      <vt:lpstr>Segoe Print</vt:lpstr>
      <vt:lpstr>Office Theme</vt:lpstr>
      <vt:lpstr>Photopea：免费在线图像处理的强大之选</vt:lpstr>
      <vt:lpstr>PowerPoint 演示文稿</vt:lpstr>
      <vt:lpstr>Photopea概览：入门指南</vt:lpstr>
      <vt:lpstr>什么是Photopea？</vt:lpstr>
      <vt:lpstr>Photopea核心功能详解</vt:lpstr>
      <vt:lpstr>Photopea简介</vt:lpstr>
      <vt:lpstr>Photopea历史与发展</vt:lpstr>
      <vt:lpstr>Photopea的优势</vt:lpstr>
      <vt:lpstr>Photopea实战教程</vt:lpstr>
      <vt:lpstr>基础编辑功能</vt:lpstr>
      <vt:lpstr>Photopea的优势与局限</vt:lpstr>
      <vt:lpstr>图层合成与蒙版应用</vt:lpstr>
      <vt:lpstr>Photopea进阶技巧</vt:lpstr>
      <vt:lpstr>使用快捷键提高效率</vt:lpstr>
      <vt:lpstr>插件与扩展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卿旭</cp:lastModifiedBy>
  <cp:revision>2</cp:revision>
  <dcterms:created xsi:type="dcterms:W3CDTF">2025-05-23T12:48:00Z</dcterms:created>
  <dcterms:modified xsi:type="dcterms:W3CDTF">2025-05-23T14:25:55Z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ICV">
    <vt:lpwstr>B4408F5703FB4BADB8AEA64109003BF7_13</vt:lpwstr>
  </property>
  <property fmtid="{D5CDD505-2E9C-101B-9397-08002B2CF9AE}" pid="5" name="KSOProductBuildVer">
    <vt:lpwstr>2052-12.1.0.21171</vt:lpwstr>
  </property>
</Properties>
</file>